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6"/>
  </p:notesMasterIdLst>
  <p:sldIdLst>
    <p:sldId id="1100" r:id="rId2"/>
    <p:sldId id="1677" r:id="rId3"/>
    <p:sldId id="1337" r:id="rId4"/>
    <p:sldId id="1707" r:id="rId5"/>
    <p:sldId id="1726" r:id="rId6"/>
    <p:sldId id="1708" r:id="rId7"/>
    <p:sldId id="1709" r:id="rId8"/>
    <p:sldId id="1710" r:id="rId9"/>
    <p:sldId id="1711" r:id="rId10"/>
    <p:sldId id="1712" r:id="rId11"/>
    <p:sldId id="1713" r:id="rId12"/>
    <p:sldId id="1720" r:id="rId13"/>
    <p:sldId id="1721" r:id="rId14"/>
    <p:sldId id="1722" r:id="rId15"/>
    <p:sldId id="1723" r:id="rId16"/>
    <p:sldId id="1727" r:id="rId17"/>
    <p:sldId id="1728" r:id="rId18"/>
    <p:sldId id="1729" r:id="rId19"/>
    <p:sldId id="1730" r:id="rId20"/>
    <p:sldId id="1731" r:id="rId21"/>
    <p:sldId id="1732" r:id="rId22"/>
    <p:sldId id="1733" r:id="rId23"/>
    <p:sldId id="1734" r:id="rId24"/>
    <p:sldId id="1735" r:id="rId25"/>
    <p:sldId id="1736" r:id="rId26"/>
    <p:sldId id="1737" r:id="rId27"/>
    <p:sldId id="1738" r:id="rId28"/>
    <p:sldId id="1739" r:id="rId29"/>
    <p:sldId id="1740" r:id="rId30"/>
    <p:sldId id="1741" r:id="rId31"/>
    <p:sldId id="1724" r:id="rId32"/>
    <p:sldId id="1725" r:id="rId33"/>
    <p:sldId id="1335" r:id="rId34"/>
    <p:sldId id="952" r:id="rId35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0000CC"/>
    <a:srgbClr val="FFCC00"/>
    <a:srgbClr val="000099"/>
    <a:srgbClr val="C9C9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250" autoAdjust="0"/>
    <p:restoredTop sz="91945" autoAdjust="0"/>
  </p:normalViewPr>
  <p:slideViewPr>
    <p:cSldViewPr snapToGrid="0" snapToObjects="1">
      <p:cViewPr varScale="1">
        <p:scale>
          <a:sx n="103" d="100"/>
          <a:sy n="103" d="100"/>
        </p:scale>
        <p:origin x="1308" y="84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11/20/2017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anchor="b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-1" y="6572251"/>
            <a:ext cx="657013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altLang="en-US" sz="1400" dirty="0" smtClean="0">
                <a:latin typeface="Arial" pitchFamily="34" charset="0"/>
              </a:rPr>
              <a:t>All materials copyright UMBC and Dr. Katherine Gibson unless otherwise</a:t>
            </a:r>
            <a:r>
              <a:rPr lang="en-US" altLang="en-US" sz="1400" baseline="0" dirty="0" smtClean="0">
                <a:latin typeface="Arial" pitchFamily="34" charset="0"/>
              </a:rPr>
              <a:t> noted</a:t>
            </a:r>
            <a:endParaRPr lang="en-US" altLang="en-US" sz="14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2186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229600" cy="451768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 smtClean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  <a:endParaRPr lang="en-US" altLang="en-US" sz="105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 smtClean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  <a:endParaRPr lang="en-US" altLang="en-US" sz="105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831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974850"/>
            <a:ext cx="8229600" cy="451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6688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12" name="TextBox 11"/>
          <p:cNvSpPr txBox="1">
            <a:spLocks noChangeArrowheads="1"/>
          </p:cNvSpPr>
          <p:nvPr userDrawn="1"/>
        </p:nvSpPr>
        <p:spPr bwMode="auto">
          <a:xfrm>
            <a:off x="7317318" y="6575956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altLang="en-US" dirty="0"/>
              <a:t>CMSC201</a:t>
            </a:r>
            <a:br>
              <a:rPr lang="en-US" altLang="en-US" dirty="0"/>
            </a:br>
            <a:r>
              <a:rPr lang="en-US" altLang="en-US" dirty="0"/>
              <a:t> Computer Science I for Majors</a:t>
            </a: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>Lecture </a:t>
            </a:r>
            <a:r>
              <a:rPr lang="en-US" altLang="en-US" sz="4000" dirty="0" smtClean="0"/>
              <a:t>20 – Dictionaries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2385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Dictionary Values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Dictionary keys have many rules, but the values do not have many restrictions</a:t>
            </a:r>
          </a:p>
          <a:p>
            <a:pPr lvl="3"/>
            <a:endParaRPr lang="en-US" dirty="0"/>
          </a:p>
          <a:p>
            <a:r>
              <a:rPr lang="en-US" dirty="0" smtClean="0"/>
              <a:t>They do not have to be unique</a:t>
            </a:r>
          </a:p>
          <a:p>
            <a:pPr lvl="1"/>
            <a:r>
              <a:rPr lang="en-US" dirty="0" smtClean="0"/>
              <a:t>Why?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They can be mutable or immutable</a:t>
            </a:r>
          </a:p>
          <a:p>
            <a:pPr lvl="1"/>
            <a:r>
              <a:rPr lang="en-US" dirty="0" smtClean="0"/>
              <a:t>Why?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10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782273" y="4102055"/>
            <a:ext cx="4343631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We can have duplicate values in a list, but indexes must be unique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376919" y="5636564"/>
            <a:ext cx="5154338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Since they don’t need to be unique, we can change them without restriction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7871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Dictionary Usage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686800" cy="4517689"/>
          </a:xfrm>
        </p:spPr>
        <p:txBody>
          <a:bodyPr/>
          <a:lstStyle/>
          <a:p>
            <a:r>
              <a:rPr lang="en-US" dirty="0" smtClean="0"/>
              <a:t>What if we have a list of every student at UMBC, with all the info represented as a list?</a:t>
            </a:r>
          </a:p>
          <a:p>
            <a:pPr lvl="1"/>
            <a:r>
              <a:rPr lang="en-US" dirty="0" smtClean="0"/>
              <a:t>The first element of the info list is the UMBC ID #</a:t>
            </a:r>
          </a:p>
          <a:p>
            <a:r>
              <a:rPr lang="en-US" dirty="0" smtClean="0"/>
              <a:t>How long would it take to find a specific student?</a:t>
            </a:r>
          </a:p>
          <a:p>
            <a:pPr lvl="1"/>
            <a:r>
              <a:rPr lang="en-US" dirty="0" smtClean="0"/>
              <a:t>If the list is unsorted, a very long time!</a:t>
            </a:r>
          </a:p>
          <a:p>
            <a:pPr lvl="1"/>
            <a:r>
              <a:rPr lang="en-US" dirty="0" smtClean="0"/>
              <a:t>If it’s sorted, resort every time a student is added</a:t>
            </a:r>
          </a:p>
          <a:p>
            <a:pPr lvl="3"/>
            <a:endParaRPr lang="en-US" dirty="0"/>
          </a:p>
          <a:p>
            <a:r>
              <a:rPr lang="en-US" dirty="0" smtClean="0"/>
              <a:t>Finding a student by ID # in a dictionary, </a:t>
            </a:r>
            <a:br>
              <a:rPr lang="en-US" dirty="0" smtClean="0"/>
            </a:br>
            <a:r>
              <a:rPr lang="en-US" dirty="0" smtClean="0"/>
              <a:t>on the other hand, is very </a:t>
            </a:r>
            <a:r>
              <a:rPr lang="en-US" i="1" u="sng" dirty="0" err="1" smtClean="0"/>
              <a:t>very</a:t>
            </a:r>
            <a:r>
              <a:rPr lang="en-US" dirty="0" smtClean="0"/>
              <a:t> quick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11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0998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Hashing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Why are dictionaries so fast?</a:t>
            </a:r>
          </a:p>
          <a:p>
            <a:pPr lvl="1"/>
            <a:r>
              <a:rPr lang="en-US" dirty="0" smtClean="0"/>
              <a:t>Hashing!</a:t>
            </a:r>
          </a:p>
          <a:p>
            <a:pPr lvl="3"/>
            <a:endParaRPr lang="en-US" dirty="0"/>
          </a:p>
          <a:p>
            <a:r>
              <a:rPr lang="en-US" dirty="0" smtClean="0"/>
              <a:t>Hashing is a way of translating arbitrary </a:t>
            </a:r>
            <a:br>
              <a:rPr lang="en-US" dirty="0" smtClean="0"/>
            </a:br>
            <a:r>
              <a:rPr lang="en-US" dirty="0" smtClean="0"/>
              <a:t>data (like strings or large numbers) into </a:t>
            </a:r>
            <a:br>
              <a:rPr lang="en-US" dirty="0" smtClean="0"/>
            </a:br>
            <a:r>
              <a:rPr lang="en-US" dirty="0" smtClean="0"/>
              <a:t>a smaller set space for ease of use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12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1311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Hashing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Hashing </a:t>
            </a:r>
            <a:r>
              <a:rPr lang="en-US" dirty="0" smtClean="0"/>
              <a:t>takes in anything (a string, an </a:t>
            </a:r>
            <a:r>
              <a:rPr lang="en-US" dirty="0" err="1" smtClean="0"/>
              <a:t>int</a:t>
            </a:r>
            <a:r>
              <a:rPr lang="en-US" dirty="0" smtClean="0"/>
              <a:t>, a float, etc.) and generate a number based on it</a:t>
            </a:r>
          </a:p>
          <a:p>
            <a:pPr lvl="1"/>
            <a:r>
              <a:rPr lang="en-US" dirty="0" smtClean="0"/>
              <a:t>Same result for same input</a:t>
            </a:r>
          </a:p>
          <a:p>
            <a:pPr lvl="1"/>
            <a:r>
              <a:rPr lang="en-US" dirty="0" smtClean="0"/>
              <a:t>Use </a:t>
            </a:r>
            <a:r>
              <a:rPr lang="en-US" dirty="0" smtClean="0"/>
              <a:t>a number </a:t>
            </a:r>
            <a:r>
              <a:rPr lang="en-US" dirty="0" smtClean="0"/>
              <a:t>to tell where</a:t>
            </a:r>
            <a:r>
              <a:rPr lang="en-US" dirty="0"/>
              <a:t> to store</a:t>
            </a:r>
            <a:r>
              <a:rPr lang="en-US" dirty="0" smtClean="0"/>
              <a:t> in memory</a:t>
            </a:r>
          </a:p>
          <a:p>
            <a:endParaRPr lang="en-US" dirty="0" smtClean="0"/>
          </a:p>
          <a:p>
            <a:r>
              <a:rPr lang="en-US" dirty="0" smtClean="0"/>
              <a:t>Given </a:t>
            </a:r>
            <a:r>
              <a:rPr lang="en-US" dirty="0" smtClean="0"/>
              <a:t>the same input, you get the same number, and can find it again very quickly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13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58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Hash Functions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</a:t>
            </a:r>
            <a:r>
              <a:rPr lang="en-US" dirty="0"/>
              <a:t>“magic function” that, given a </a:t>
            </a:r>
            <a:r>
              <a:rPr lang="en-US" dirty="0" smtClean="0"/>
              <a:t>value, </a:t>
            </a:r>
            <a:br>
              <a:rPr lang="en-US" dirty="0" smtClean="0"/>
            </a:br>
            <a:r>
              <a:rPr lang="en-US" dirty="0" smtClean="0"/>
              <a:t>tells </a:t>
            </a:r>
            <a:r>
              <a:rPr lang="en-US" dirty="0"/>
              <a:t>us </a:t>
            </a:r>
            <a:r>
              <a:rPr lang="en-US" dirty="0" smtClean="0"/>
              <a:t>where it is stored in memory</a:t>
            </a:r>
            <a:endParaRPr lang="en-US" dirty="0"/>
          </a:p>
          <a:p>
            <a:pPr lvl="1"/>
            <a:r>
              <a:rPr lang="en-US" dirty="0"/>
              <a:t>If it’s in that location, it’s in the </a:t>
            </a:r>
            <a:r>
              <a:rPr lang="en-US" dirty="0" smtClean="0"/>
              <a:t>dictionary</a:t>
            </a:r>
            <a:endParaRPr lang="en-US" dirty="0"/>
          </a:p>
          <a:p>
            <a:pPr lvl="1"/>
            <a:r>
              <a:rPr lang="en-US" dirty="0"/>
              <a:t>If it’s not in that location, it’s not in the </a:t>
            </a:r>
            <a:r>
              <a:rPr lang="en-US" dirty="0" smtClean="0"/>
              <a:t>dictionary</a:t>
            </a:r>
            <a:endParaRPr lang="en-US" dirty="0"/>
          </a:p>
          <a:p>
            <a:r>
              <a:rPr lang="en-US" dirty="0"/>
              <a:t>This function would have no other purpose</a:t>
            </a:r>
          </a:p>
          <a:p>
            <a:pPr lvl="1"/>
            <a:r>
              <a:rPr lang="en-US" dirty="0"/>
              <a:t>If we look at the function’s inputs and outputs, they probably won’t “make sense”</a:t>
            </a:r>
          </a:p>
          <a:p>
            <a:pPr lvl="1"/>
            <a:r>
              <a:rPr lang="en-US" dirty="0"/>
              <a:t>This function is called a hash function because it “makes hash” of its inputs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02254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Hash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AB12345 </a:t>
            </a:r>
            <a:r>
              <a:rPr lang="en-US" dirty="0" smtClean="0"/>
              <a:t>UMBC student ID number</a:t>
            </a:r>
          </a:p>
          <a:p>
            <a:pPr lvl="1"/>
            <a:r>
              <a:rPr lang="en-US" dirty="0"/>
              <a:t>Gives </a:t>
            </a:r>
            <a:r>
              <a:rPr lang="en-US" dirty="0" smtClean="0"/>
              <a:t>67,600,000 possible combinations</a:t>
            </a:r>
          </a:p>
          <a:p>
            <a:pPr lvl="1"/>
            <a:r>
              <a:rPr lang="en-US" dirty="0" smtClean="0"/>
              <a:t>Making a list of that size wastes a lot of space</a:t>
            </a:r>
          </a:p>
          <a:p>
            <a:pPr lvl="2"/>
            <a:r>
              <a:rPr lang="en-US" dirty="0" smtClean="0"/>
              <a:t>Wouldn’t use even 1% of the list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Making a dictionary allows us to better store the thousands of students without requiring a massive waste of space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31020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16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Creating Dictionaries</a:t>
            </a:r>
          </a:p>
        </p:txBody>
      </p:sp>
    </p:spTree>
    <p:extLst>
      <p:ext uri="{BB962C8B-B14F-4D97-AF65-F5344CB8AC3E}">
        <p14:creationId xmlns:p14="http://schemas.microsoft.com/office/powerpoint/2010/main" val="2618061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Creating Dictionaries (Curly Braces)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432276" cy="4517689"/>
          </a:xfrm>
        </p:spPr>
        <p:txBody>
          <a:bodyPr/>
          <a:lstStyle/>
          <a:p>
            <a:r>
              <a:rPr lang="en-US" dirty="0"/>
              <a:t>The empty dictionary is written as two curly braces containing nothing</a:t>
            </a:r>
          </a:p>
          <a:p>
            <a:pPr marL="457200" lvl="1" indent="0">
              <a:buNone/>
            </a:pPr>
            <a: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dict1 = </a:t>
            </a:r>
            <a: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{}</a:t>
            </a:r>
            <a:endParaRPr lang="en-US" sz="2400" dirty="0" smtClean="0"/>
          </a:p>
          <a:p>
            <a:endParaRPr lang="en-US" dirty="0" smtClean="0"/>
          </a:p>
          <a:p>
            <a:r>
              <a:rPr lang="en-US" dirty="0" smtClean="0">
                <a:solidFill>
                  <a:prstClr val="black"/>
                </a:solidFill>
              </a:rPr>
              <a:t>To create a dictionary, use curly braces, and a colon (</a:t>
            </a:r>
            <a:r>
              <a:rPr lang="en-US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r>
              <a:rPr lang="en-US" dirty="0" smtClean="0">
                <a:solidFill>
                  <a:prstClr val="black"/>
                </a:solidFill>
              </a:rPr>
              <a:t>) to separate keys from their value</a:t>
            </a:r>
          </a:p>
          <a:p>
            <a:pPr marL="457200" lvl="1" indent="0">
              <a:buNone/>
            </a:pP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dict2 = </a:t>
            </a:r>
            <a:r>
              <a:rPr lang="en-US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  <a:r>
              <a:rPr lang="en-US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name"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: </a:t>
            </a:r>
            <a:r>
              <a:rPr lang="en-US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"Maya"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"age"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: 7}</a:t>
            </a:r>
            <a:endParaRPr lang="en-US" sz="36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endParaRPr lang="en-US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17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2069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Creating Dictionaries (From </a:t>
            </a:r>
            <a:r>
              <a:rPr lang="en-US" dirty="0" smtClean="0"/>
              <a:t>a List</a:t>
            </a:r>
            <a:r>
              <a:rPr lang="en-US" dirty="0"/>
              <a:t>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 cast a list as a dictionary, you use </a:t>
            </a:r>
            <a:r>
              <a:rPr lang="en-US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dict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dirty="0"/>
          </a:p>
          <a:p>
            <a:pPr marL="914400" indent="0">
              <a:buNone/>
            </a:pPr>
            <a:r>
              <a:rPr lang="en-US" alt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myPantry</a:t>
            </a:r>
            <a:r>
              <a:rPr lang="en-US" alt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alt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[[5</a:t>
            </a:r>
            <a:r>
              <a:rPr lang="en-US" alt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alt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'candy'</a:t>
            </a:r>
            <a:r>
              <a:rPr lang="en-US" alt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],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alt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[16</a:t>
            </a:r>
            <a:r>
              <a:rPr lang="en-US" alt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alt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'cookies'</a:t>
            </a:r>
            <a:r>
              <a:rPr lang="en-US" alt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],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alt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alt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2, </a:t>
            </a:r>
            <a:r>
              <a:rPr lang="en-US" altLang="en-US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'ice </a:t>
            </a:r>
            <a:r>
              <a:rPr lang="en-US" alt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cream'</a:t>
            </a:r>
            <a:r>
              <a:rPr lang="en-US" alt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]]</a:t>
            </a:r>
            <a:endParaRPr lang="en-US" alt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buNone/>
            </a:pPr>
            <a:endParaRPr lang="en-US" alt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buNone/>
            </a:pPr>
            <a:r>
              <a:rPr lang="en-US" altLang="en-US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cast to a dictionary</a:t>
            </a:r>
            <a:endParaRPr lang="en-US" altLang="en-US" b="1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buNone/>
            </a:pPr>
            <a:r>
              <a:rPr lang="en-US" alt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myDict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altLang="en-US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dict</a:t>
            </a:r>
            <a:r>
              <a:rPr lang="en-US" alt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myPantry</a:t>
            </a:r>
            <a:r>
              <a:rPr lang="en-US" alt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alt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18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282449" y="3907256"/>
            <a:ext cx="2248809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Must be </a:t>
            </a:r>
            <a:b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</a:br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key, value pairs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6" name="Straight Arrow Connector 5"/>
          <p:cNvCxnSpPr>
            <a:stCxn id="5" idx="0"/>
          </p:cNvCxnSpPr>
          <p:nvPr/>
        </p:nvCxnSpPr>
        <p:spPr>
          <a:xfrm flipH="1" flipV="1">
            <a:off x="6042581" y="3289955"/>
            <a:ext cx="1364273" cy="617301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6691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19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Dictionary Operations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4954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Last Class We Covered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Binary numbers</a:t>
            </a:r>
          </a:p>
          <a:p>
            <a:pPr lvl="1"/>
            <a:r>
              <a:rPr lang="en-US" dirty="0" smtClean="0"/>
              <a:t>Conversion</a:t>
            </a:r>
          </a:p>
          <a:p>
            <a:pPr lvl="2"/>
            <a:r>
              <a:rPr lang="en-US" sz="2800" dirty="0" smtClean="0"/>
              <a:t>Decimal to binary</a:t>
            </a:r>
          </a:p>
          <a:p>
            <a:pPr lvl="2"/>
            <a:r>
              <a:rPr lang="en-US" sz="2800" dirty="0" smtClean="0"/>
              <a:t>Binary to decimal</a:t>
            </a:r>
            <a:endParaRPr lang="en-US" sz="2800" dirty="0" smtClean="0"/>
          </a:p>
          <a:p>
            <a:r>
              <a:rPr lang="en-US" dirty="0" smtClean="0"/>
              <a:t>More file I/O practice</a:t>
            </a:r>
            <a:endParaRPr lang="en-US" dirty="0" smtClean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</a:t>
            </a:fld>
            <a:endParaRPr lang="en-US" altLang="en-US" dirty="0"/>
          </a:p>
        </p:txBody>
      </p:sp>
      <p:sp>
        <p:nvSpPr>
          <p:cNvPr id="7" name="Up Ribbon 6"/>
          <p:cNvSpPr/>
          <p:nvPr/>
        </p:nvSpPr>
        <p:spPr>
          <a:xfrm>
            <a:off x="2088038" y="5213826"/>
            <a:ext cx="5222449" cy="1121790"/>
          </a:xfrm>
          <a:prstGeom prst="ribbon2">
            <a:avLst>
              <a:gd name="adj1" fmla="val 16667"/>
              <a:gd name="adj2" fmla="val 66967"/>
            </a:avLst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Boolean Expressions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8" name="Explosion 2 7"/>
          <p:cNvSpPr/>
          <p:nvPr/>
        </p:nvSpPr>
        <p:spPr>
          <a:xfrm>
            <a:off x="1833514" y="4756625"/>
            <a:ext cx="1640264" cy="914401"/>
          </a:xfrm>
          <a:prstGeom prst="irregularSeal2">
            <a:avLst/>
          </a:prstGeom>
          <a:solidFill>
            <a:schemeClr val="tx1"/>
          </a:solidFill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 rot="20387134">
            <a:off x="2097466" y="5000342"/>
            <a:ext cx="9426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C000"/>
                </a:solidFill>
              </a:rPr>
              <a:t>#TBT</a:t>
            </a:r>
            <a:endParaRPr lang="en-US" sz="24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5068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40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41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Dictionary Operations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Dictionaries are probably most similar to a list</a:t>
            </a:r>
          </a:p>
          <a:p>
            <a:endParaRPr lang="en-US" dirty="0"/>
          </a:p>
          <a:p>
            <a:r>
              <a:rPr lang="en-US" dirty="0" smtClean="0"/>
              <a:t>You can do a number of operations:</a:t>
            </a:r>
          </a:p>
          <a:p>
            <a:pPr lvl="1"/>
            <a:r>
              <a:rPr lang="en-US" dirty="0" smtClean="0"/>
              <a:t>Access </a:t>
            </a:r>
            <a:r>
              <a:rPr lang="en-US" dirty="0"/>
              <a:t>a key’s value</a:t>
            </a:r>
          </a:p>
          <a:p>
            <a:pPr lvl="1"/>
            <a:r>
              <a:rPr lang="en-US" dirty="0" smtClean="0"/>
              <a:t>Update a key’s value</a:t>
            </a:r>
          </a:p>
          <a:p>
            <a:pPr lvl="1"/>
            <a:r>
              <a:rPr lang="en-US" dirty="0"/>
              <a:t>Add new </a:t>
            </a:r>
            <a:r>
              <a:rPr lang="en-US" dirty="0" err="1"/>
              <a:t>key:value</a:t>
            </a:r>
            <a:r>
              <a:rPr lang="en-US" dirty="0"/>
              <a:t> pairs</a:t>
            </a:r>
          </a:p>
          <a:p>
            <a:pPr lvl="1"/>
            <a:r>
              <a:rPr lang="en-US" dirty="0" smtClean="0"/>
              <a:t>Delete </a:t>
            </a:r>
            <a:r>
              <a:rPr lang="en-US" dirty="0" err="1" smtClean="0"/>
              <a:t>key:value</a:t>
            </a:r>
            <a:r>
              <a:rPr lang="en-US" dirty="0" smtClean="0"/>
              <a:t> pairs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20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2145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Accessing Values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686800" cy="4517689"/>
          </a:xfrm>
        </p:spPr>
        <p:txBody>
          <a:bodyPr/>
          <a:lstStyle/>
          <a:p>
            <a:r>
              <a:rPr lang="en-US" dirty="0"/>
              <a:t>To access dictionary elements, you </a:t>
            </a:r>
            <a:r>
              <a:rPr lang="en-US" dirty="0" smtClean="0"/>
              <a:t>use </a:t>
            </a:r>
            <a:r>
              <a:rPr lang="en-US" dirty="0"/>
              <a:t>the square brackets </a:t>
            </a:r>
            <a:r>
              <a:rPr lang="en-US" dirty="0" smtClean="0"/>
              <a:t>and the </a:t>
            </a:r>
            <a:r>
              <a:rPr lang="en-US" dirty="0"/>
              <a:t>key to obtain its </a:t>
            </a:r>
            <a:r>
              <a:rPr lang="en-US" dirty="0" smtClean="0"/>
              <a:t>value</a:t>
            </a:r>
            <a:endParaRPr lang="en-US" dirty="0"/>
          </a:p>
          <a:p>
            <a:pPr lvl="3"/>
            <a:endParaRPr lang="en-US" dirty="0" smtClean="0"/>
          </a:p>
          <a:p>
            <a:pPr marL="457200" lvl="1" indent="0">
              <a:buNone/>
            </a:pPr>
            <a:r>
              <a:rPr lang="es-E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dogBreeds</a:t>
            </a:r>
            <a:r>
              <a:rPr lang="es-E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s-E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{</a:t>
            </a:r>
            <a:r>
              <a:rPr lang="es-E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"A"</a:t>
            </a:r>
            <a:r>
              <a:rPr lang="es-E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: </a:t>
            </a:r>
            <a:r>
              <a:rPr lang="es-E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"Akita"</a:t>
            </a:r>
            <a:r>
              <a:rPr lang="es-E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s-E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"B"</a:t>
            </a:r>
            <a:r>
              <a:rPr lang="es-E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: </a:t>
            </a:r>
            <a:r>
              <a:rPr lang="es-E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s-ES" sz="2000" b="1" dirty="0" err="1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Basenji</a:t>
            </a:r>
            <a:r>
              <a:rPr lang="es-E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s-E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</a:p>
          <a:p>
            <a:pPr marL="457200" lvl="1" indent="0">
              <a:buNone/>
            </a:pPr>
            <a:r>
              <a:rPr lang="es-E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s-E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es-E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"C"</a:t>
            </a:r>
            <a:r>
              <a:rPr lang="es-E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: </a:t>
            </a:r>
            <a:r>
              <a:rPr lang="es-E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"Chesapeake </a:t>
            </a:r>
            <a:r>
              <a:rPr lang="es-ES" sz="2000" b="1" dirty="0" err="1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Bay</a:t>
            </a:r>
            <a:r>
              <a:rPr lang="es-E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Retriever"</a:t>
            </a:r>
            <a:r>
              <a:rPr lang="es-E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457200" lvl="1" indent="0">
              <a:buNone/>
            </a:pP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000" b="1" dirty="0" err="1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dogBreeds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at 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C:"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dogBreeds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"C"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])</a:t>
            </a:r>
          </a:p>
          <a:p>
            <a:pPr marL="457200" lvl="1" indent="0">
              <a:buNone/>
            </a:pP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000" b="1" dirty="0" err="1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dogBreeds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at 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B:"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dogBreeds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"B"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])</a:t>
            </a:r>
          </a:p>
          <a:p>
            <a:pPr marL="457200" lvl="1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Output: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dogBreeds</a:t>
            </a:r>
            <a:r>
              <a:rPr lang="en-US" sz="20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at C: Chesapeake Bay Retriever</a:t>
            </a:r>
          </a:p>
          <a:p>
            <a:pPr marL="457200" lvl="1" indent="0">
              <a:buNone/>
            </a:pPr>
            <a:r>
              <a:rPr lang="en-US" sz="2000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dogBreeds</a:t>
            </a:r>
            <a:r>
              <a:rPr lang="en-US" sz="20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at B: </a:t>
            </a:r>
            <a:r>
              <a:rPr lang="en-US" sz="20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Basenji</a:t>
            </a:r>
            <a:endParaRPr lang="en-US" sz="2400" b="1" dirty="0" smtClean="0">
              <a:solidFill>
                <a:srgbClr val="0070C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21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6160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Updating Values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 update dictionary elements, you use the square brackets and the key to indicate which value you would like to update</a:t>
            </a:r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dogBreeds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"B"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 = 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"Beagle"</a:t>
            </a:r>
          </a:p>
          <a:p>
            <a:pPr marL="457200" lvl="1" indent="0">
              <a:buNone/>
            </a:pP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dogBreeds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Output:</a:t>
            </a:r>
          </a:p>
          <a:p>
            <a:pPr marL="457200" lvl="1" indent="0">
              <a:buNone/>
            </a:pPr>
            <a:r>
              <a:rPr lang="en-US" sz="2000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{'C': 'Chesapeake Bay Retriever', </a:t>
            </a:r>
            <a:r>
              <a:rPr lang="en-US" sz="20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en-US" sz="20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'B</a:t>
            </a:r>
            <a:r>
              <a:rPr lang="en-US" sz="2000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': 'Beagle', 'A': 'Akita'}</a:t>
            </a: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22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038869" y="4427376"/>
            <a:ext cx="2248809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Why are these out of order?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13147" y="4672398"/>
            <a:ext cx="2248809" cy="156966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Dictionaries organize by </a:t>
            </a:r>
            <a:r>
              <a:rPr lang="en-US" sz="2400" b="1" i="1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association</a:t>
            </a:r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, not by order</a:t>
            </a:r>
          </a:p>
        </p:txBody>
      </p:sp>
    </p:spTree>
    <p:extLst>
      <p:ext uri="{BB962C8B-B14F-4D97-AF65-F5344CB8AC3E}">
        <p14:creationId xmlns:p14="http://schemas.microsoft.com/office/powerpoint/2010/main" val="3505615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Adding New </a:t>
            </a:r>
            <a:r>
              <a:rPr lang="en-US" dirty="0" err="1" smtClean="0"/>
              <a:t>Key:Value</a:t>
            </a:r>
            <a:r>
              <a:rPr lang="en-US" dirty="0" smtClean="0"/>
              <a:t> Pairs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 add new values, we don’t need to use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append() </a:t>
            </a:r>
            <a:r>
              <a:rPr lang="en-US" dirty="0" smtClean="0"/>
              <a:t>– we simply state the key and value we want to use, with square brackets</a:t>
            </a:r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dogBreeds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"D"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] =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Dunker"</a:t>
            </a:r>
          </a:p>
          <a:p>
            <a:pPr marL="457200" lvl="1" indent="0">
              <a:buNone/>
            </a:pP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dogBreeds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"E"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000" b="1" dirty="0" err="1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Eurasier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</a:p>
          <a:p>
            <a:pPr marL="457200" lvl="1" indent="0">
              <a:buNone/>
            </a:pP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dogBreeds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Output:</a:t>
            </a:r>
          </a:p>
          <a:p>
            <a:pPr marL="457200" lvl="1" indent="0">
              <a:buNone/>
            </a:pPr>
            <a:r>
              <a:rPr lang="en-US" sz="20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{'C</a:t>
            </a:r>
            <a:r>
              <a:rPr lang="en-US" sz="2000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': 'Chesapeake Bay Retriever', 'B': 'Beagle', 'A': 'Akita', 'E': '</a:t>
            </a:r>
            <a:r>
              <a:rPr lang="en-US" sz="2000" b="1" dirty="0" err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Eurasier</a:t>
            </a:r>
            <a:r>
              <a:rPr lang="en-US" sz="2000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', 'D': 'Dunker'}</a:t>
            </a: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23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7502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Deleting </a:t>
            </a:r>
            <a:r>
              <a:rPr lang="en-US" dirty="0" err="1" smtClean="0"/>
              <a:t>Key:Value</a:t>
            </a:r>
            <a:r>
              <a:rPr lang="en-US" dirty="0" smtClean="0"/>
              <a:t> Pairs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Key:value</a:t>
            </a:r>
            <a:r>
              <a:rPr lang="en-US" dirty="0" smtClean="0"/>
              <a:t> pairs must be deleted together; </a:t>
            </a:r>
            <a:br>
              <a:rPr lang="en-US" dirty="0" smtClean="0"/>
            </a:br>
            <a:r>
              <a:rPr lang="en-US" dirty="0" smtClean="0"/>
              <a:t>you can’t have a key with no value</a:t>
            </a:r>
          </a:p>
          <a:p>
            <a:r>
              <a:rPr lang="en-US" dirty="0" smtClean="0"/>
              <a:t>To delete a </a:t>
            </a:r>
            <a:r>
              <a:rPr lang="en-US" dirty="0" err="1" smtClean="0"/>
              <a:t>key:value</a:t>
            </a:r>
            <a:r>
              <a:rPr lang="en-US" dirty="0" smtClean="0"/>
              <a:t>, use the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del </a:t>
            </a:r>
            <a:r>
              <a:rPr lang="en-US" dirty="0" smtClean="0"/>
              <a:t>keyword and specify the key you want to delete</a:t>
            </a:r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del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dogBreeds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"D"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</a:p>
          <a:p>
            <a:pPr marL="457200" lvl="1" indent="0">
              <a:buNone/>
            </a:pP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dogBreeds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Output: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{'C': 'Chesapeake Bay Retriever', 'B': 'Beagle', 'A': 'Akita', 'E': '</a:t>
            </a:r>
            <a:r>
              <a:rPr lang="en-US" sz="2000" b="1" dirty="0" err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Eurasier</a:t>
            </a:r>
            <a:r>
              <a:rPr lang="en-US" sz="2000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'}</a:t>
            </a:r>
            <a:endParaRPr lang="en-US" sz="2000" b="1" dirty="0" smtClean="0">
              <a:solidFill>
                <a:srgbClr val="0070C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4194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Time for…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25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21143" y="2848451"/>
            <a:ext cx="8101715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9600" b="1" dirty="0" smtClean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700000" algn="bl" rotWithShape="0">
                    <a:srgbClr val="FFC000"/>
                  </a:outerShdw>
                </a:effectLst>
              </a:rPr>
              <a:t>LIVECODING!!!</a:t>
            </a:r>
            <a:endParaRPr lang="en-US" sz="9600" b="1" dirty="0">
              <a:ln w="13462">
                <a:solidFill>
                  <a:prstClr val="white"/>
                </a:solidFill>
                <a:prstDash val="solid"/>
              </a:ln>
              <a:solidFill>
                <a:srgbClr val="C00000"/>
              </a:solidFill>
              <a:effectLst>
                <a:outerShdw dist="38100" dir="2700000" algn="bl" rotWithShape="0">
                  <a:srgbClr val="FFC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92571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4" presetClass="emph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35" presetClass="exit" presetSubtype="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7" grpId="2"/>
      <p:bldP spid="7" grpId="3"/>
      <p:bldP spid="7" grpId="4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832186"/>
            <a:ext cx="9144000" cy="1143000"/>
          </a:xfrm>
        </p:spPr>
        <p:txBody>
          <a:bodyPr/>
          <a:lstStyle/>
          <a:p>
            <a:r>
              <a:rPr lang="en-US" dirty="0"/>
              <a:t>Creating Dictionaries (From Two Lists)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573678" cy="4517689"/>
          </a:xfrm>
        </p:spPr>
        <p:txBody>
          <a:bodyPr/>
          <a:lstStyle/>
          <a:p>
            <a:r>
              <a:rPr lang="en-US" sz="3600" dirty="0"/>
              <a:t>Here we have two lists</a:t>
            </a:r>
          </a:p>
          <a:p>
            <a:pPr lvl="1"/>
            <a:r>
              <a:rPr lang="en-US" dirty="0"/>
              <a:t>Of the same length</a:t>
            </a:r>
          </a:p>
          <a:p>
            <a:pPr lvl="1"/>
            <a:r>
              <a:rPr lang="en-US" dirty="0"/>
              <a:t>Contents of each index match up</a:t>
            </a:r>
          </a:p>
          <a:p>
            <a:pPr lvl="2"/>
            <a:r>
              <a:rPr lang="en-US" sz="2800" dirty="0" smtClean="0"/>
              <a:t>(Pratik is </a:t>
            </a:r>
            <a:r>
              <a:rPr lang="en-US" sz="2800" dirty="0"/>
              <a:t>Social Work, </a:t>
            </a:r>
            <a:r>
              <a:rPr lang="en-US" sz="2800" dirty="0" smtClean="0"/>
              <a:t>Amber is </a:t>
            </a:r>
            <a:r>
              <a:rPr lang="en-US" sz="2800" dirty="0"/>
              <a:t>Pre-Med, etc.)</a:t>
            </a:r>
            <a:endParaRPr lang="en-US" alt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names =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Pratik"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Amber"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"Sam"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major = [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"Social Work"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"Pre-Med"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"Art"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</a:p>
          <a:p>
            <a:pPr lvl="3"/>
            <a:endParaRPr lang="en-US" dirty="0"/>
          </a:p>
          <a:p>
            <a:r>
              <a:rPr lang="en-US" dirty="0"/>
              <a:t>Write the code to create a dictionary from these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5282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27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Dictionary </a:t>
            </a:r>
            <a:r>
              <a:rPr lang="en-US" dirty="0" smtClean="0"/>
              <a:t>Methods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4105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Methods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Methods are functions that are specific to a data type (like</a:t>
            </a:r>
            <a:r>
              <a:rPr lang="en-US" dirty="0"/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append()</a:t>
            </a:r>
            <a:r>
              <a:rPr lang="en-US" dirty="0"/>
              <a:t> </a:t>
            </a:r>
            <a:r>
              <a:rPr lang="en-US" dirty="0" smtClean="0"/>
              <a:t>or</a:t>
            </a:r>
            <a:r>
              <a:rPr lang="en-US" dirty="0"/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lower()</a:t>
            </a:r>
            <a:r>
              <a:rPr lang="en-US" dirty="0" smtClean="0"/>
              <a:t>, etc.)</a:t>
            </a:r>
          </a:p>
          <a:p>
            <a:pPr lvl="3"/>
            <a:endParaRPr lang="en-US" dirty="0"/>
          </a:p>
          <a:p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theDictionary.get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theKey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lvl="1"/>
            <a:r>
              <a:rPr lang="en-US" sz="2400" dirty="0" smtClean="0"/>
              <a:t>For</a:t>
            </a:r>
            <a:r>
              <a:rPr lang="en-US" sz="2400" dirty="0"/>
              <a:t> </a:t>
            </a:r>
            <a:r>
              <a:rPr lang="en-US" sz="2400" dirty="0" smtClean="0"/>
              <a:t>a key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theKey</a:t>
            </a:r>
            <a:r>
              <a:rPr lang="en-US" sz="2400" dirty="0"/>
              <a:t>, returns </a:t>
            </a:r>
            <a:r>
              <a:rPr lang="en-US" sz="2400" dirty="0" smtClean="0"/>
              <a:t>the associated value</a:t>
            </a:r>
          </a:p>
          <a:p>
            <a:pPr lvl="1"/>
            <a:r>
              <a:rPr lang="en-US" sz="2400" dirty="0" smtClean="0"/>
              <a:t>If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theKey</a:t>
            </a:r>
            <a:r>
              <a:rPr lang="en-US" sz="2400" dirty="0" smtClean="0"/>
              <a:t> doesn’t exist, returns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None</a:t>
            </a:r>
          </a:p>
          <a:p>
            <a:pPr lvl="1"/>
            <a:r>
              <a:rPr lang="en-US" sz="2400" u="sng" dirty="0" smtClean="0"/>
              <a:t>Optionally</a:t>
            </a:r>
            <a:r>
              <a:rPr lang="en-US" sz="2400" dirty="0" smtClean="0"/>
              <a:t> use a second parameter to return </a:t>
            </a:r>
            <a:br>
              <a:rPr lang="en-US" sz="2400" dirty="0" smtClean="0"/>
            </a:br>
            <a:r>
              <a:rPr lang="en-US" sz="2400" dirty="0" smtClean="0"/>
              <a:t>something other than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None </a:t>
            </a:r>
            <a:r>
              <a:rPr lang="en-US" sz="2400" dirty="0" smtClean="0"/>
              <a:t>if not found</a:t>
            </a:r>
          </a:p>
          <a:p>
            <a:pPr lvl="2"/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theDictionary.get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theKey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-1)</a:t>
            </a: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2134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Methods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theDictionary.values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sz="2400" dirty="0" smtClean="0"/>
              <a:t>Returns a “view” of the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theDictionary</a:t>
            </a:r>
            <a:r>
              <a:rPr lang="en-US" sz="2400" dirty="0" err="1" smtClean="0"/>
              <a:t>’s</a:t>
            </a:r>
            <a:r>
              <a:rPr lang="en-US" sz="2400" dirty="0" smtClean="0"/>
              <a:t> values</a:t>
            </a:r>
          </a:p>
          <a:p>
            <a:pPr lvl="1"/>
            <a:r>
              <a:rPr lang="en-US" sz="2400" dirty="0" smtClean="0"/>
              <a:t>Need to cast to a list</a:t>
            </a:r>
            <a:endParaRPr lang="en-US" sz="1600" dirty="0" smtClean="0"/>
          </a:p>
          <a:p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theDictionary.keys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sz="2400" dirty="0"/>
              <a:t>Returns a “view” of the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theDictionary</a:t>
            </a:r>
            <a:r>
              <a:rPr lang="en-US" sz="2400" dirty="0" err="1"/>
              <a:t>’s</a:t>
            </a:r>
            <a:r>
              <a:rPr lang="en-US" sz="2400" dirty="0"/>
              <a:t> </a:t>
            </a:r>
            <a:r>
              <a:rPr lang="en-US" sz="2400" dirty="0" smtClean="0"/>
              <a:t>keys</a:t>
            </a:r>
            <a:endParaRPr lang="en-US" sz="2400" dirty="0"/>
          </a:p>
          <a:p>
            <a:pPr lvl="1"/>
            <a:r>
              <a:rPr lang="en-US" sz="2400" dirty="0"/>
              <a:t>Need to cast to a list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The two lists returned are in the same order</a:t>
            </a:r>
          </a:p>
          <a:p>
            <a:pPr lvl="1"/>
            <a:r>
              <a:rPr lang="en-US" dirty="0" smtClean="0"/>
              <a:t>(Value at index 0 matches key at index 0, etc.)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29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8117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Any Questions from Last Time?</a:t>
            </a:r>
          </a:p>
        </p:txBody>
      </p:sp>
    </p:spTree>
    <p:extLst>
      <p:ext uri="{BB962C8B-B14F-4D97-AF65-F5344CB8AC3E}">
        <p14:creationId xmlns:p14="http://schemas.microsoft.com/office/powerpoint/2010/main" val="3135804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When to Use Dictionaries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Dictionaries are very useful if you have...</a:t>
            </a:r>
          </a:p>
          <a:p>
            <a:pPr lvl="1"/>
            <a:r>
              <a:rPr lang="en-US" dirty="0" smtClean="0"/>
              <a:t>Data whose order doesn’t matter</a:t>
            </a:r>
          </a:p>
          <a:p>
            <a:pPr lvl="1"/>
            <a:r>
              <a:rPr lang="en-US" dirty="0" smtClean="0"/>
              <a:t>A set of unique keys</a:t>
            </a:r>
          </a:p>
          <a:p>
            <a:pPr lvl="2"/>
            <a:r>
              <a:rPr lang="en-US" dirty="0" smtClean="0"/>
              <a:t>Words for key, definition or translation for value</a:t>
            </a:r>
          </a:p>
          <a:p>
            <a:pPr lvl="2"/>
            <a:r>
              <a:rPr lang="en-US" dirty="0" smtClean="0"/>
              <a:t>Postal abbreviations for key, full state name for value</a:t>
            </a:r>
          </a:p>
          <a:p>
            <a:pPr lvl="2"/>
            <a:r>
              <a:rPr lang="en-US" dirty="0" smtClean="0"/>
              <a:t>Names for key, a list of their game scores for value</a:t>
            </a:r>
          </a:p>
          <a:p>
            <a:pPr lvl="1"/>
            <a:r>
              <a:rPr lang="en-US" dirty="0" smtClean="0"/>
              <a:t>A </a:t>
            </a:r>
            <a:r>
              <a:rPr lang="en-US" dirty="0"/>
              <a:t>need to find things </a:t>
            </a:r>
            <a:r>
              <a:rPr lang="en-US" dirty="0" smtClean="0"/>
              <a:t>easily and quickly</a:t>
            </a:r>
          </a:p>
          <a:p>
            <a:pPr lvl="1"/>
            <a:r>
              <a:rPr lang="en-US" dirty="0" smtClean="0"/>
              <a:t>A need to easily add and remove elements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30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4427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28531"/>
            <a:ext cx="8686801" cy="4517689"/>
          </a:xfrm>
        </p:spPr>
        <p:txBody>
          <a:bodyPr/>
          <a:lstStyle/>
          <a:p>
            <a:r>
              <a:rPr lang="en-US" dirty="0" smtClean="0"/>
              <a:t>Charles Babbage</a:t>
            </a:r>
            <a:endParaRPr lang="en-US" dirty="0" smtClean="0"/>
          </a:p>
          <a:p>
            <a:pPr lvl="1"/>
            <a:r>
              <a:rPr lang="en-US" dirty="0" smtClean="0"/>
              <a:t>Invented the Analytical Engine</a:t>
            </a:r>
          </a:p>
          <a:p>
            <a:pPr lvl="2"/>
            <a:r>
              <a:rPr lang="en-US" dirty="0" smtClean="0"/>
              <a:t>Was never built, but would have</a:t>
            </a:r>
            <a:br>
              <a:rPr lang="en-US" dirty="0" smtClean="0"/>
            </a:br>
            <a:r>
              <a:rPr lang="en-US" dirty="0" smtClean="0"/>
              <a:t>used punched cards to control a</a:t>
            </a:r>
            <a:br>
              <a:rPr lang="en-US" dirty="0" smtClean="0"/>
            </a:br>
            <a:r>
              <a:rPr lang="en-US" dirty="0" smtClean="0"/>
              <a:t>mechanica</a:t>
            </a:r>
            <a:r>
              <a:rPr lang="en-US" dirty="0" smtClean="0"/>
              <a:t>l calculator</a:t>
            </a:r>
          </a:p>
          <a:p>
            <a:pPr lvl="1"/>
            <a:r>
              <a:rPr lang="en-US" dirty="0" smtClean="0"/>
              <a:t>Work fell into obscurity, and </a:t>
            </a:r>
            <a:br>
              <a:rPr lang="en-US" dirty="0" smtClean="0"/>
            </a:br>
            <a:r>
              <a:rPr lang="en-US" dirty="0" smtClean="0"/>
              <a:t>computer builders in the 30s </a:t>
            </a:r>
            <a:br>
              <a:rPr lang="en-US" dirty="0" smtClean="0"/>
            </a:br>
            <a:r>
              <a:rPr lang="en-US" dirty="0" smtClean="0"/>
              <a:t>and 40s re-invented many of </a:t>
            </a:r>
            <a:br>
              <a:rPr lang="en-US" dirty="0" smtClean="0"/>
            </a:br>
            <a:r>
              <a:rPr lang="en-US" dirty="0" smtClean="0"/>
              <a:t>his architectural innovations</a:t>
            </a:r>
          </a:p>
          <a:p>
            <a:pPr lvl="1"/>
            <a:r>
              <a:rPr lang="en-US" dirty="0" smtClean="0"/>
              <a:t>Also invented the cow catcher for trains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31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22770" y="1051856"/>
            <a:ext cx="469846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5400" b="1" dirty="0" smtClean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ea typeface="ＭＳ Ｐゴシック" pitchFamily="34" charset="-128"/>
              </a:rPr>
              <a:t>Daily CS History</a:t>
            </a:r>
            <a:endParaRPr lang="en-US" sz="5400" b="1" dirty="0">
              <a:ln/>
              <a:pattFill prst="dkUpDiag">
                <a:fgClr>
                  <a:prstClr val="white">
                    <a:lumMod val="50000"/>
                  </a:prstClr>
                </a:fgClr>
                <a:bgClr>
                  <a:prstClr val="black">
                    <a:lumMod val="75000"/>
                    <a:lumOff val="25000"/>
                  </a:prstClr>
                </a:bgClr>
              </a:pattFill>
              <a:effectLst>
                <a:outerShdw blurRad="38100" dist="19050" dir="2700000" algn="tl" rotWithShape="0">
                  <a:prstClr val="black">
                    <a:lumMod val="50000"/>
                    <a:alpha val="40000"/>
                  </a:prstClr>
                </a:outerShdw>
              </a:effectLst>
              <a:ea typeface="ＭＳ Ｐゴシック" pitchFamily="34" charset="-12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83"/>
          <a:stretch/>
        </p:blipFill>
        <p:spPr>
          <a:xfrm>
            <a:off x="5934269" y="2304713"/>
            <a:ext cx="3144416" cy="3620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0335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1.85185E-6 L 0 -0.05324 " pathEditMode="relative" rAng="0" ptsTypes="AA">
                                      <p:cBhvr>
                                        <p:cTn id="6" dur="3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662"/>
                                    </p:animMotion>
                                    <p:animRot by="1500000">
                                      <p:cBhvr>
                                        <p:cTn id="7" dur="1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75" fill="hold">
                                          <p:stCondLst>
                                            <p:cond delay="1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75" fill="hold">
                                          <p:stCondLst>
                                            <p:cond delay="3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75" fill="hold">
                                          <p:stCondLst>
                                            <p:cond delay="5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28531"/>
            <a:ext cx="8686801" cy="4517689"/>
          </a:xfrm>
        </p:spPr>
        <p:txBody>
          <a:bodyPr/>
          <a:lstStyle/>
          <a:p>
            <a:r>
              <a:rPr lang="en-US" dirty="0" smtClean="0"/>
              <a:t>Ada Lovelace</a:t>
            </a:r>
            <a:endParaRPr lang="en-US" dirty="0" smtClean="0"/>
          </a:p>
          <a:p>
            <a:pPr lvl="1"/>
            <a:r>
              <a:rPr lang="en-US" dirty="0" smtClean="0"/>
              <a:t>Wrote the first ever computer algorithm</a:t>
            </a:r>
          </a:p>
          <a:p>
            <a:pPr lvl="1"/>
            <a:r>
              <a:rPr lang="en-US" dirty="0" smtClean="0"/>
              <a:t>Realized the potential of the </a:t>
            </a:r>
            <a:br>
              <a:rPr lang="en-US" dirty="0" smtClean="0"/>
            </a:br>
            <a:r>
              <a:rPr lang="en-US" dirty="0" smtClean="0"/>
              <a:t>Analytical Engine</a:t>
            </a:r>
          </a:p>
          <a:p>
            <a:pPr lvl="2"/>
            <a:r>
              <a:rPr lang="en-US" dirty="0" smtClean="0"/>
              <a:t>If numbers could be used to </a:t>
            </a:r>
            <a:br>
              <a:rPr lang="en-US" dirty="0" smtClean="0"/>
            </a:br>
            <a:r>
              <a:rPr lang="en-US" dirty="0" smtClean="0"/>
              <a:t>represent other things (</a:t>
            </a:r>
            <a:r>
              <a:rPr lang="en-US" dirty="0"/>
              <a:t>like music</a:t>
            </a:r>
            <a:br>
              <a:rPr lang="en-US" dirty="0"/>
            </a:br>
            <a:r>
              <a:rPr lang="en-US" dirty="0"/>
              <a:t>notes), the “engine might compose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elaborate </a:t>
            </a:r>
            <a:r>
              <a:rPr lang="en-US" dirty="0"/>
              <a:t>and scientific pieces of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music </a:t>
            </a:r>
            <a:r>
              <a:rPr lang="en-US" dirty="0"/>
              <a:t>of any degree of complexity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or extent”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32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361832" y="1051856"/>
            <a:ext cx="642034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5400" b="1" dirty="0" smtClean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ea typeface="ＭＳ Ｐゴシック" pitchFamily="34" charset="-128"/>
              </a:rPr>
              <a:t>More Daily </a:t>
            </a:r>
            <a:r>
              <a:rPr lang="en-US" sz="5400" b="1" dirty="0" smtClean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ea typeface="ＭＳ Ｐゴシック" pitchFamily="34" charset="-128"/>
              </a:rPr>
              <a:t>CS History</a:t>
            </a:r>
            <a:endParaRPr lang="en-US" sz="5400" b="1" dirty="0">
              <a:ln/>
              <a:pattFill prst="dkUpDiag">
                <a:fgClr>
                  <a:prstClr val="white">
                    <a:lumMod val="50000"/>
                  </a:prstClr>
                </a:fgClr>
                <a:bgClr>
                  <a:prstClr val="black">
                    <a:lumMod val="75000"/>
                    <a:lumOff val="25000"/>
                  </a:prstClr>
                </a:bgClr>
              </a:pattFill>
              <a:effectLst>
                <a:outerShdw blurRad="38100" dist="19050" dir="2700000" algn="tl" rotWithShape="0">
                  <a:prstClr val="black">
                    <a:lumMod val="50000"/>
                    <a:alpha val="40000"/>
                  </a:prstClr>
                </a:outerShdw>
              </a:effectLst>
              <a:ea typeface="ＭＳ Ｐゴシック" pitchFamily="34" charset="-12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06" t="4114" r="8614" b="35208"/>
          <a:stretch/>
        </p:blipFill>
        <p:spPr>
          <a:xfrm>
            <a:off x="6112243" y="3087202"/>
            <a:ext cx="2901129" cy="3405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8539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1.85185E-6 L 0 -0.05324 " pathEditMode="relative" rAng="0" ptsTypes="AA">
                                      <p:cBhvr>
                                        <p:cTn id="6" dur="3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662"/>
                                    </p:animMotion>
                                    <p:animRot by="1500000">
                                      <p:cBhvr>
                                        <p:cTn id="7" dur="1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75" fill="hold">
                                          <p:stCondLst>
                                            <p:cond delay="1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75" fill="hold">
                                          <p:stCondLst>
                                            <p:cond delay="3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75" fill="hold">
                                          <p:stCondLst>
                                            <p:cond delay="5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332237" cy="4517689"/>
          </a:xfrm>
        </p:spPr>
        <p:txBody>
          <a:bodyPr/>
          <a:lstStyle/>
          <a:p>
            <a:r>
              <a:rPr lang="en-US" dirty="0" smtClean="0"/>
              <a:t>Homework 6 is </a:t>
            </a:r>
            <a:r>
              <a:rPr lang="en-US" dirty="0" smtClean="0"/>
              <a:t>due </a:t>
            </a:r>
            <a:r>
              <a:rPr lang="en-US" dirty="0" smtClean="0"/>
              <a:t>on Tuesday, </a:t>
            </a:r>
            <a:r>
              <a:rPr lang="en-US" dirty="0" smtClean="0"/>
              <a:t>Nov 21st</a:t>
            </a:r>
          </a:p>
          <a:p>
            <a:r>
              <a:rPr lang="en-US" dirty="0" smtClean="0"/>
              <a:t>Survey #2 is out and due on Wed, Nov 22nd</a:t>
            </a:r>
            <a:endParaRPr lang="en-US" dirty="0" smtClean="0"/>
          </a:p>
          <a:p>
            <a:pPr lvl="3"/>
            <a:endParaRPr lang="en-US" dirty="0" smtClean="0"/>
          </a:p>
          <a:p>
            <a:r>
              <a:rPr lang="en-US" dirty="0" smtClean="0"/>
              <a:t>No discussion </a:t>
            </a:r>
            <a:r>
              <a:rPr lang="en-US" dirty="0" smtClean="0"/>
              <a:t>this week </a:t>
            </a:r>
            <a:r>
              <a:rPr lang="en-US" dirty="0" smtClean="0"/>
              <a:t>(Thanksgiving)</a:t>
            </a:r>
          </a:p>
          <a:p>
            <a:pPr lvl="1"/>
            <a:r>
              <a:rPr lang="en-US" dirty="0" smtClean="0">
                <a:solidFill>
                  <a:srgbClr val="FF0000"/>
                </a:solidFill>
              </a:rPr>
              <a:t>No lecture on Wednesday</a:t>
            </a:r>
            <a:endParaRPr lang="en-US" dirty="0">
              <a:solidFill>
                <a:srgbClr val="FF0000"/>
              </a:solidFill>
            </a:endParaRPr>
          </a:p>
          <a:p>
            <a:pPr lvl="3"/>
            <a:endParaRPr lang="en-US" dirty="0"/>
          </a:p>
          <a:p>
            <a:r>
              <a:rPr lang="en-US" dirty="0" smtClean="0"/>
              <a:t>Final exam is when?</a:t>
            </a:r>
          </a:p>
          <a:p>
            <a:r>
              <a:rPr lang="en-US" dirty="0" smtClean="0"/>
              <a:t>Friday, December 15th from 6 to 8 PM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 lvl="2"/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28412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Image 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smtClean="0"/>
              <a:t>Charles Babbage (adapted from):</a:t>
            </a:r>
            <a:endParaRPr lang="en-US" sz="2000" dirty="0" smtClean="0"/>
          </a:p>
          <a:p>
            <a:pPr lvl="1"/>
            <a:r>
              <a:rPr lang="en-US" sz="1600" dirty="0"/>
              <a:t>https://commons.wikimedia.org/wiki/File:Charles_Babbage_1860.jpg</a:t>
            </a:r>
            <a:endParaRPr lang="en-US" sz="1600" dirty="0" smtClean="0"/>
          </a:p>
          <a:p>
            <a:r>
              <a:rPr lang="en-US" sz="2000" dirty="0"/>
              <a:t>Ada Lovelace (adapted from</a:t>
            </a:r>
            <a:r>
              <a:rPr lang="en-US" sz="2000" dirty="0" smtClean="0"/>
              <a:t>):</a:t>
            </a:r>
            <a:endParaRPr lang="en-US" sz="2000" dirty="0" smtClean="0"/>
          </a:p>
          <a:p>
            <a:pPr lvl="1"/>
            <a:r>
              <a:rPr lang="en-US" sz="1600" dirty="0"/>
              <a:t>https://commons.wikimedia.org/wiki/File:Ada_Lovelace.jpg</a:t>
            </a:r>
            <a:endParaRPr lang="en-US" sz="1600" dirty="0" smtClean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5554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 smtClean="0"/>
              <a:t>Learn about the dictionary data type</a:t>
            </a:r>
          </a:p>
          <a:p>
            <a:r>
              <a:rPr lang="en-US" altLang="en-US" dirty="0" smtClean="0"/>
              <a:t>Construct </a:t>
            </a:r>
            <a:r>
              <a:rPr lang="en-US" altLang="en-US" dirty="0"/>
              <a:t>dictionaries and access entries in those dictionaries</a:t>
            </a:r>
          </a:p>
          <a:p>
            <a:r>
              <a:rPr lang="en-US" altLang="en-US" dirty="0"/>
              <a:t>Use methods to manipulate dictionaries</a:t>
            </a:r>
          </a:p>
          <a:p>
            <a:r>
              <a:rPr lang="en-US" altLang="en-US" dirty="0"/>
              <a:t>Decide whether a list or a dictionary is an appropriate data structure for a given application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2175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Exercise: </a:t>
            </a:r>
            <a:r>
              <a:rPr lang="en-US" dirty="0" smtClean="0"/>
              <a:t>Converting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465216" y="1977380"/>
            <a:ext cx="8229600" cy="4156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solidFill>
                  <a:prstClr val="black"/>
                </a:solidFill>
              </a:rPr>
              <a:t>What are the </a:t>
            </a:r>
            <a:r>
              <a:rPr lang="en-US" dirty="0" smtClean="0">
                <a:solidFill>
                  <a:prstClr val="black"/>
                </a:solidFill>
              </a:rPr>
              <a:t>decimal/binary </a:t>
            </a:r>
            <a:r>
              <a:rPr lang="en-US" dirty="0" smtClean="0">
                <a:solidFill>
                  <a:prstClr val="black"/>
                </a:solidFill>
              </a:rPr>
              <a:t>equivalents of…</a:t>
            </a:r>
          </a:p>
          <a:p>
            <a:pPr marL="457200" lvl="1" indent="0">
              <a:buFont typeface="Arial" pitchFamily="34" charset="0"/>
              <a:buNone/>
            </a:pPr>
            <a:r>
              <a:rPr lang="en-US" sz="3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0101       </a:t>
            </a:r>
            <a:endParaRPr lang="en-US" sz="3200" b="1" dirty="0" smtClean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Font typeface="Arial" pitchFamily="34" charset="0"/>
              <a:buNone/>
            </a:pPr>
            <a:r>
              <a:rPr lang="en-US" sz="3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1001      </a:t>
            </a:r>
            <a:endParaRPr lang="en-US" sz="3200" b="1" dirty="0" smtClean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Font typeface="Arial" pitchFamily="34" charset="0"/>
              <a:buNone/>
            </a:pPr>
            <a:r>
              <a:rPr lang="en-US" sz="3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0100 0110 </a:t>
            </a:r>
            <a:endParaRPr lang="en-US" sz="3200" b="1" dirty="0" smtClean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Font typeface="Arial" pitchFamily="34" charset="0"/>
              <a:buNone/>
            </a:pPr>
            <a:r>
              <a:rPr lang="en-US" sz="3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151</a:t>
            </a:r>
          </a:p>
          <a:p>
            <a:pPr marL="457200" lvl="1" indent="0">
              <a:buFont typeface="Arial" pitchFamily="34" charset="0"/>
              <a:buNone/>
            </a:pPr>
            <a:r>
              <a:rPr lang="en-US" sz="3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227</a:t>
            </a:r>
          </a:p>
          <a:p>
            <a:pPr marL="457200" lvl="1" indent="0">
              <a:buFont typeface="Arial" pitchFamily="34" charset="0"/>
              <a:buNone/>
            </a:pPr>
            <a:r>
              <a:rPr lang="en-US" sz="3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68</a:t>
            </a:r>
            <a:endParaRPr lang="en-US" sz="3200" b="1" dirty="0" smtClean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4900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Organization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Information in a list is organized how?</a:t>
            </a:r>
          </a:p>
          <a:p>
            <a:pPr lvl="1"/>
            <a:r>
              <a:rPr lang="en-US" dirty="0" smtClean="0"/>
              <a:t>By order</a:t>
            </a:r>
            <a:endParaRPr lang="en-US" dirty="0"/>
          </a:p>
          <a:p>
            <a:r>
              <a:rPr lang="en-US" dirty="0" smtClean="0"/>
              <a:t>Information in a dictionary is </a:t>
            </a:r>
            <a:r>
              <a:rPr lang="en-US" dirty="0" smtClean="0"/>
              <a:t>organized...</a:t>
            </a:r>
            <a:endParaRPr lang="en-US" dirty="0" smtClean="0"/>
          </a:p>
          <a:p>
            <a:pPr lvl="1"/>
            <a:r>
              <a:rPr lang="en-US" dirty="0" smtClean="0"/>
              <a:t>By </a:t>
            </a:r>
            <a:r>
              <a:rPr lang="en-US" b="1" i="1" dirty="0" smtClean="0"/>
              <a:t>association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Python dictionaries associate a set of </a:t>
            </a:r>
            <a:r>
              <a:rPr lang="en-US" b="1" i="1" dirty="0" smtClean="0"/>
              <a:t>keys</a:t>
            </a:r>
            <a:r>
              <a:rPr lang="en-US" dirty="0" smtClean="0"/>
              <a:t> with corresponding data </a:t>
            </a:r>
            <a:r>
              <a:rPr lang="en-US" b="1" i="1" dirty="0" smtClean="0"/>
              <a:t>values</a:t>
            </a:r>
            <a:endParaRPr lang="en-US" b="1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209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Keys and Values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dictionary is a set of “keys” (terms), each pointing to their own “values” (meanings)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7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3497" y="3774363"/>
            <a:ext cx="86732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course = {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"major"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 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"CMSC"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"number"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 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201}</a:t>
            </a:r>
            <a:endParaRPr lang="en-US" sz="24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457200" y="4168378"/>
            <a:ext cx="1518742" cy="1561837"/>
            <a:chOff x="457200" y="4663859"/>
            <a:chExt cx="1518742" cy="1561837"/>
          </a:xfrm>
        </p:grpSpPr>
        <p:sp>
          <p:nvSpPr>
            <p:cNvPr id="6" name="TextBox 5"/>
            <p:cNvSpPr txBox="1"/>
            <p:nvPr/>
          </p:nvSpPr>
          <p:spPr>
            <a:xfrm>
              <a:off x="457200" y="5394699"/>
              <a:ext cx="1518742" cy="830997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solidFill>
                    <a:prstClr val="black"/>
                  </a:solidFill>
                  <a:latin typeface="Calibri"/>
                  <a:cs typeface="Courier New" panose="02070309020205020404" pitchFamily="49" charset="0"/>
                </a:rPr>
                <a:t>Dictionary name</a:t>
              </a:r>
              <a:endParaRPr lang="en-US" sz="2400" b="1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endParaRPr>
            </a:p>
          </p:txBody>
        </p:sp>
        <p:cxnSp>
          <p:nvCxnSpPr>
            <p:cNvPr id="7" name="Straight Arrow Connector 6"/>
            <p:cNvCxnSpPr>
              <a:stCxn id="6" idx="0"/>
            </p:cNvCxnSpPr>
            <p:nvPr/>
          </p:nvCxnSpPr>
          <p:spPr>
            <a:xfrm flipV="1">
              <a:off x="1216571" y="4663859"/>
              <a:ext cx="0" cy="730840"/>
            </a:xfrm>
            <a:prstGeom prst="straightConnector1">
              <a:avLst/>
            </a:prstGeom>
            <a:ln w="57150">
              <a:solidFill>
                <a:srgbClr val="0070C0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Group 15"/>
          <p:cNvGrpSpPr/>
          <p:nvPr/>
        </p:nvGrpSpPr>
        <p:grpSpPr>
          <a:xfrm>
            <a:off x="2179645" y="4168378"/>
            <a:ext cx="1518742" cy="1561837"/>
            <a:chOff x="457200" y="4663859"/>
            <a:chExt cx="1518742" cy="1561837"/>
          </a:xfrm>
        </p:grpSpPr>
        <p:sp>
          <p:nvSpPr>
            <p:cNvPr id="17" name="TextBox 16"/>
            <p:cNvSpPr txBox="1"/>
            <p:nvPr/>
          </p:nvSpPr>
          <p:spPr>
            <a:xfrm>
              <a:off x="457200" y="5394699"/>
              <a:ext cx="1518742" cy="830997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solidFill>
                    <a:prstClr val="black"/>
                  </a:solidFill>
                  <a:latin typeface="Calibri"/>
                  <a:cs typeface="Courier New" panose="02070309020205020404" pitchFamily="49" charset="0"/>
                </a:rPr>
                <a:t>Key (string)</a:t>
              </a:r>
              <a:endPara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endParaRPr>
            </a:p>
          </p:txBody>
        </p:sp>
        <p:cxnSp>
          <p:nvCxnSpPr>
            <p:cNvPr id="18" name="Straight Arrow Connector 17"/>
            <p:cNvCxnSpPr>
              <a:stCxn id="17" idx="0"/>
            </p:cNvCxnSpPr>
            <p:nvPr/>
          </p:nvCxnSpPr>
          <p:spPr>
            <a:xfrm flipV="1">
              <a:off x="1216571" y="4663859"/>
              <a:ext cx="0" cy="730840"/>
            </a:xfrm>
            <a:prstGeom prst="straightConnector1">
              <a:avLst/>
            </a:prstGeom>
            <a:ln w="57150">
              <a:solidFill>
                <a:srgbClr val="0070C0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Group 18"/>
          <p:cNvGrpSpPr/>
          <p:nvPr/>
        </p:nvGrpSpPr>
        <p:grpSpPr>
          <a:xfrm>
            <a:off x="4090462" y="4168378"/>
            <a:ext cx="1518742" cy="1561837"/>
            <a:chOff x="457200" y="4663859"/>
            <a:chExt cx="1518742" cy="1561837"/>
          </a:xfrm>
        </p:grpSpPr>
        <p:sp>
          <p:nvSpPr>
            <p:cNvPr id="20" name="TextBox 19"/>
            <p:cNvSpPr txBox="1"/>
            <p:nvPr/>
          </p:nvSpPr>
          <p:spPr>
            <a:xfrm>
              <a:off x="457200" y="5394699"/>
              <a:ext cx="1518742" cy="830997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solidFill>
                    <a:prstClr val="black"/>
                  </a:solidFill>
                  <a:latin typeface="Calibri"/>
                  <a:cs typeface="Courier New" panose="02070309020205020404" pitchFamily="49" charset="0"/>
                </a:rPr>
                <a:t>Value (string)</a:t>
              </a:r>
              <a:endParaRPr lang="en-US" sz="2400" b="1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endParaRPr>
            </a:p>
          </p:txBody>
        </p:sp>
        <p:cxnSp>
          <p:nvCxnSpPr>
            <p:cNvPr id="21" name="Straight Arrow Connector 20"/>
            <p:cNvCxnSpPr>
              <a:stCxn id="20" idx="0"/>
            </p:cNvCxnSpPr>
            <p:nvPr/>
          </p:nvCxnSpPr>
          <p:spPr>
            <a:xfrm flipV="1">
              <a:off x="1216571" y="4663859"/>
              <a:ext cx="0" cy="730840"/>
            </a:xfrm>
            <a:prstGeom prst="straightConnector1">
              <a:avLst/>
            </a:prstGeom>
            <a:ln w="57150">
              <a:solidFill>
                <a:srgbClr val="0070C0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" name="Group 21"/>
          <p:cNvGrpSpPr/>
          <p:nvPr/>
        </p:nvGrpSpPr>
        <p:grpSpPr>
          <a:xfrm>
            <a:off x="5828238" y="4168378"/>
            <a:ext cx="1518742" cy="1561837"/>
            <a:chOff x="457200" y="4663859"/>
            <a:chExt cx="1518742" cy="1561837"/>
          </a:xfrm>
        </p:grpSpPr>
        <p:sp>
          <p:nvSpPr>
            <p:cNvPr id="23" name="TextBox 22"/>
            <p:cNvSpPr txBox="1"/>
            <p:nvPr/>
          </p:nvSpPr>
          <p:spPr>
            <a:xfrm>
              <a:off x="457200" y="5394699"/>
              <a:ext cx="1518742" cy="830997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solidFill>
                    <a:prstClr val="black"/>
                  </a:solidFill>
                  <a:latin typeface="Calibri"/>
                  <a:cs typeface="Courier New" panose="02070309020205020404" pitchFamily="49" charset="0"/>
                </a:rPr>
                <a:t>Key (string)</a:t>
              </a:r>
              <a:endParaRPr lang="en-US" sz="2400" b="1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endParaRPr>
            </a:p>
          </p:txBody>
        </p:sp>
        <p:cxnSp>
          <p:nvCxnSpPr>
            <p:cNvPr id="24" name="Straight Arrow Connector 23"/>
            <p:cNvCxnSpPr>
              <a:stCxn id="23" idx="0"/>
            </p:cNvCxnSpPr>
            <p:nvPr/>
          </p:nvCxnSpPr>
          <p:spPr>
            <a:xfrm flipV="1">
              <a:off x="1216571" y="4663859"/>
              <a:ext cx="0" cy="730840"/>
            </a:xfrm>
            <a:prstGeom prst="straightConnector1">
              <a:avLst/>
            </a:prstGeom>
            <a:ln w="57150">
              <a:solidFill>
                <a:srgbClr val="0070C0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Group 27"/>
          <p:cNvGrpSpPr/>
          <p:nvPr/>
        </p:nvGrpSpPr>
        <p:grpSpPr>
          <a:xfrm>
            <a:off x="7520020" y="4185814"/>
            <a:ext cx="1167151" cy="1544401"/>
            <a:chOff x="548328" y="4681295"/>
            <a:chExt cx="1167151" cy="1544401"/>
          </a:xfrm>
        </p:grpSpPr>
        <p:sp>
          <p:nvSpPr>
            <p:cNvPr id="29" name="TextBox 28"/>
            <p:cNvSpPr txBox="1"/>
            <p:nvPr/>
          </p:nvSpPr>
          <p:spPr>
            <a:xfrm>
              <a:off x="548328" y="5394699"/>
              <a:ext cx="1167151" cy="830997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solidFill>
                    <a:prstClr val="black"/>
                  </a:solidFill>
                  <a:latin typeface="Calibri"/>
                  <a:cs typeface="Courier New" panose="02070309020205020404" pitchFamily="49" charset="0"/>
                </a:rPr>
                <a:t>Value </a:t>
              </a:r>
              <a:br>
                <a:rPr lang="en-US" sz="2400" dirty="0" smtClean="0">
                  <a:solidFill>
                    <a:prstClr val="black"/>
                  </a:solidFill>
                  <a:latin typeface="Calibri"/>
                  <a:cs typeface="Courier New" panose="02070309020205020404" pitchFamily="49" charset="0"/>
                </a:rPr>
              </a:br>
              <a:r>
                <a:rPr lang="en-US" sz="2400" dirty="0" smtClean="0">
                  <a:solidFill>
                    <a:prstClr val="black"/>
                  </a:solidFill>
                  <a:latin typeface="Calibri"/>
                  <a:cs typeface="Courier New" panose="02070309020205020404" pitchFamily="49" charset="0"/>
                </a:rPr>
                <a:t>(</a:t>
              </a:r>
              <a:r>
                <a:rPr lang="en-US" sz="2400" dirty="0" err="1" smtClean="0">
                  <a:solidFill>
                    <a:prstClr val="black"/>
                  </a:solidFill>
                  <a:latin typeface="Calibri"/>
                  <a:cs typeface="Courier New" panose="02070309020205020404" pitchFamily="49" charset="0"/>
                </a:rPr>
                <a:t>int</a:t>
              </a:r>
              <a:r>
                <a:rPr lang="en-US" sz="2400" dirty="0" smtClean="0">
                  <a:solidFill>
                    <a:prstClr val="black"/>
                  </a:solidFill>
                  <a:latin typeface="Calibri"/>
                  <a:cs typeface="Courier New" panose="02070309020205020404" pitchFamily="49" charset="0"/>
                </a:rPr>
                <a:t>)</a:t>
              </a:r>
              <a:endParaRPr lang="en-US" sz="2400" b="1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endParaRPr>
            </a:p>
          </p:txBody>
        </p:sp>
        <p:cxnSp>
          <p:nvCxnSpPr>
            <p:cNvPr id="30" name="Straight Arrow Connector 29"/>
            <p:cNvCxnSpPr>
              <a:stCxn id="29" idx="0"/>
            </p:cNvCxnSpPr>
            <p:nvPr/>
          </p:nvCxnSpPr>
          <p:spPr>
            <a:xfrm flipH="1" flipV="1">
              <a:off x="1131903" y="4681295"/>
              <a:ext cx="1" cy="713404"/>
            </a:xfrm>
            <a:prstGeom prst="straightConnector1">
              <a:avLst/>
            </a:prstGeom>
            <a:ln w="57150">
              <a:solidFill>
                <a:srgbClr val="0070C0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250613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Purpose of Dictionaries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Why use a dictionary instead of a list?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Dictionaries are </a:t>
            </a:r>
            <a:r>
              <a:rPr lang="en-US" b="1" i="1" dirty="0" smtClean="0"/>
              <a:t>association</a:t>
            </a:r>
            <a:r>
              <a:rPr lang="en-US" dirty="0" smtClean="0"/>
              <a:t> based</a:t>
            </a:r>
          </a:p>
          <a:p>
            <a:pPr lvl="1"/>
            <a:r>
              <a:rPr lang="en-US" dirty="0" smtClean="0"/>
              <a:t>It’s very easy (and quick!) to find something</a:t>
            </a:r>
            <a:br>
              <a:rPr lang="en-US" dirty="0" smtClean="0"/>
            </a:br>
            <a:r>
              <a:rPr lang="en-US" dirty="0" smtClean="0"/>
              <a:t>if you know </a:t>
            </a:r>
            <a:r>
              <a:rPr lang="en-US" dirty="0" smtClean="0"/>
              <a:t>the </a:t>
            </a:r>
            <a:r>
              <a:rPr lang="en-US" dirty="0" smtClean="0"/>
              <a:t>key</a:t>
            </a:r>
          </a:p>
          <a:p>
            <a:r>
              <a:rPr lang="en-US" dirty="0" smtClean="0"/>
              <a:t>No matter how big the dictionary is, it can</a:t>
            </a:r>
            <a:br>
              <a:rPr lang="en-US" dirty="0" smtClean="0"/>
            </a:br>
            <a:r>
              <a:rPr lang="en-US" dirty="0" smtClean="0"/>
              <a:t>find any entry almost instantaneously</a:t>
            </a:r>
          </a:p>
          <a:p>
            <a:pPr lvl="1"/>
            <a:r>
              <a:rPr lang="en-US" dirty="0" smtClean="0"/>
              <a:t>Lists would require iterating over </a:t>
            </a:r>
            <a:br>
              <a:rPr lang="en-US" dirty="0" smtClean="0"/>
            </a:br>
            <a:r>
              <a:rPr lang="en-US" dirty="0" smtClean="0"/>
              <a:t>the list until the item is found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4496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Dictionary Keys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Think of a dictionary as an </a:t>
            </a:r>
            <a:r>
              <a:rPr lang="en-US" u="sng" dirty="0"/>
              <a:t>unordered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set of </a:t>
            </a:r>
            <a:r>
              <a:rPr lang="en-US" b="1" i="1" dirty="0" err="1"/>
              <a:t>key:value</a:t>
            </a:r>
            <a:r>
              <a:rPr lang="en-US" dirty="0"/>
              <a:t> pairs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Dictionary keys must be </a:t>
            </a:r>
            <a:r>
              <a:rPr lang="en-US" b="1" i="1" dirty="0" smtClean="0"/>
              <a:t>unique</a:t>
            </a:r>
            <a:endParaRPr lang="en-US" dirty="0" smtClean="0"/>
          </a:p>
          <a:p>
            <a:pPr lvl="1"/>
            <a:r>
              <a:rPr lang="en-US" dirty="0" smtClean="0"/>
              <a:t>A key in a dictionary is like an index in a list</a:t>
            </a:r>
          </a:p>
          <a:p>
            <a:pPr lvl="1"/>
            <a:r>
              <a:rPr lang="en-US" dirty="0" smtClean="0"/>
              <a:t>Python must know </a:t>
            </a:r>
            <a:r>
              <a:rPr lang="en-US" u="sng" dirty="0" smtClean="0"/>
              <a:t>exactly</a:t>
            </a:r>
            <a:r>
              <a:rPr lang="en-US" dirty="0" smtClean="0"/>
              <a:t> which value you want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Keys can be of any data type</a:t>
            </a:r>
          </a:p>
          <a:p>
            <a:pPr lvl="1"/>
            <a:r>
              <a:rPr lang="en-US" dirty="0" smtClean="0"/>
              <a:t>As long as it is </a:t>
            </a:r>
            <a:r>
              <a:rPr lang="en-US" b="1" i="1" dirty="0" smtClean="0"/>
              <a:t>immutable</a:t>
            </a:r>
            <a:endParaRPr lang="en-US" b="1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9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2770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33484</TotalTime>
  <Words>1176</Words>
  <Application>Microsoft Office PowerPoint</Application>
  <PresentationFormat>On-screen Show (4:3)</PresentationFormat>
  <Paragraphs>263</Paragraphs>
  <Slides>34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9" baseType="lpstr">
      <vt:lpstr>ＭＳ Ｐゴシック</vt:lpstr>
      <vt:lpstr>Arial</vt:lpstr>
      <vt:lpstr>Calibri</vt:lpstr>
      <vt:lpstr>Courier New</vt:lpstr>
      <vt:lpstr>Office Theme</vt:lpstr>
      <vt:lpstr>CMSC201  Computer Science I for Majors  Lecture 20 – Dictionaries</vt:lpstr>
      <vt:lpstr>Last Class We Covered</vt:lpstr>
      <vt:lpstr>Any Questions from Last Time?</vt:lpstr>
      <vt:lpstr>Today’s Objectives</vt:lpstr>
      <vt:lpstr>Exercise: Converting</vt:lpstr>
      <vt:lpstr>Organization</vt:lpstr>
      <vt:lpstr>Keys and Values</vt:lpstr>
      <vt:lpstr>Purpose of Dictionaries</vt:lpstr>
      <vt:lpstr>Dictionary Keys</vt:lpstr>
      <vt:lpstr>Dictionary Values</vt:lpstr>
      <vt:lpstr>Dictionary Usage Example</vt:lpstr>
      <vt:lpstr>Hashing</vt:lpstr>
      <vt:lpstr>Hashing</vt:lpstr>
      <vt:lpstr>Hash Functions</vt:lpstr>
      <vt:lpstr>Hash Example</vt:lpstr>
      <vt:lpstr>Creating Dictionaries</vt:lpstr>
      <vt:lpstr>Creating Dictionaries (Curly Braces)</vt:lpstr>
      <vt:lpstr>Creating Dictionaries (From a List)</vt:lpstr>
      <vt:lpstr>Dictionary Operations</vt:lpstr>
      <vt:lpstr>Dictionary Operations</vt:lpstr>
      <vt:lpstr>Accessing Values</vt:lpstr>
      <vt:lpstr>Updating Values</vt:lpstr>
      <vt:lpstr>Adding New Key:Value Pairs</vt:lpstr>
      <vt:lpstr>Deleting Key:Value Pairs</vt:lpstr>
      <vt:lpstr>Time for…</vt:lpstr>
      <vt:lpstr>Creating Dictionaries (From Two Lists)</vt:lpstr>
      <vt:lpstr>Dictionary Methods</vt:lpstr>
      <vt:lpstr>Methods</vt:lpstr>
      <vt:lpstr>Methods</vt:lpstr>
      <vt:lpstr>When to Use Dictionaries</vt:lpstr>
      <vt:lpstr>PowerPoint Presentation</vt:lpstr>
      <vt:lpstr>PowerPoint Presentation</vt:lpstr>
      <vt:lpstr>Announcements</vt:lpstr>
      <vt:lpstr>Image Sources</vt:lpstr>
    </vt:vector>
  </TitlesOfParts>
  <Company>UMBC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User</cp:lastModifiedBy>
  <cp:revision>428</cp:revision>
  <dcterms:created xsi:type="dcterms:W3CDTF">2014-05-05T14:25:42Z</dcterms:created>
  <dcterms:modified xsi:type="dcterms:W3CDTF">2017-11-21T07:10:52Z</dcterms:modified>
</cp:coreProperties>
</file>